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22"/>
  </p:notesMasterIdLst>
  <p:sldIdLst>
    <p:sldId id="256" r:id="rId3"/>
    <p:sldId id="260" r:id="rId4"/>
    <p:sldId id="261" r:id="rId5"/>
    <p:sldId id="258" r:id="rId6"/>
    <p:sldId id="276" r:id="rId7"/>
    <p:sldId id="262" r:id="rId8"/>
    <p:sldId id="267" r:id="rId9"/>
    <p:sldId id="273" r:id="rId10"/>
    <p:sldId id="274" r:id="rId11"/>
    <p:sldId id="275" r:id="rId12"/>
    <p:sldId id="263" r:id="rId13"/>
    <p:sldId id="268" r:id="rId14"/>
    <p:sldId id="264" r:id="rId15"/>
    <p:sldId id="269" r:id="rId16"/>
    <p:sldId id="270" r:id="rId17"/>
    <p:sldId id="271" r:id="rId18"/>
    <p:sldId id="272" r:id="rId19"/>
    <p:sldId id="265" r:id="rId20"/>
    <p:sldId id="266" r:id="rId21"/>
  </p:sldIdLst>
  <p:sldSz cx="12192000" cy="6858000"/>
  <p:notesSz cx="6858000" cy="9144000"/>
  <p:embeddedFontLst>
    <p:embeddedFont>
      <p:font typeface="나눔스퀘어 Light" panose="020B0600000101010101" pitchFamily="50" charset="-127"/>
      <p:regular r:id="rId23"/>
    </p:embeddedFont>
    <p:embeddedFont>
      <p:font typeface="나눔스퀘어" panose="020B0600000101010101" pitchFamily="50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나눔스퀘어 Bold" panose="020B0600000101010101" pitchFamily="50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7ECA"/>
    <a:srgbClr val="C9C9C9"/>
    <a:srgbClr val="21A0FF"/>
    <a:srgbClr val="F2F2F2"/>
    <a:srgbClr val="FFD966"/>
    <a:srgbClr val="03ABE7"/>
    <a:srgbClr val="FCD5A2"/>
    <a:srgbClr val="D5E4BA"/>
    <a:srgbClr val="B4FBA3"/>
    <a:srgbClr val="AEA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97C95-3075-4358-98D4-E792F33E01FA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D905D-78AE-4903-A08E-EF933C828B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74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61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3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4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37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6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545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9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4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7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72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B8C47-CDA0-4915-BD03-4D18E9618AE4}" type="datetimeFigureOut">
              <a:rPr lang="ko-KR" altLang="en-US" smtClean="0"/>
              <a:t>2017-11-09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69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0"/>
            <a:ext cx="2884605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32475" y="2644170"/>
            <a:ext cx="42931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마이크로프로세서및실습</a:t>
            </a:r>
            <a:endParaRPr lang="en-US" altLang="ko-KR" sz="3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TERM-PROJECT</a:t>
            </a: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PROPOSAL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63285" y="4894671"/>
            <a:ext cx="29787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분반</a:t>
            </a:r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_5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</a:t>
            </a:r>
            <a:endParaRPr lang="en-US" altLang="ko-KR" sz="24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2014136124_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지명화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2014136030_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김쾌남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2014136019_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김성찬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78034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7608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557182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46755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36329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25903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15477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05051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94624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5261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1540999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43673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88460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1184198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-25047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886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20138" y="860647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520138" y="4767948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49808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가변저항으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무드등의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밝기 변경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후면에 위치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6344" y="979999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420547" y="4993341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8897593" y="5468091"/>
            <a:ext cx="358968" cy="35896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타원형 설명선 5"/>
          <p:cNvSpPr/>
          <p:nvPr/>
        </p:nvSpPr>
        <p:spPr>
          <a:xfrm>
            <a:off x="4712216" y="2953604"/>
            <a:ext cx="2357718" cy="2039737"/>
          </a:xfrm>
          <a:prstGeom prst="wedgeEllipseCallout">
            <a:avLst>
              <a:gd name="adj1" fmla="val 59015"/>
              <a:gd name="adj2" fmla="val 48875"/>
            </a:avLst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포인트가 32개인 별 6"/>
          <p:cNvSpPr/>
          <p:nvPr/>
        </p:nvSpPr>
        <p:spPr>
          <a:xfrm>
            <a:off x="5411463" y="3493860"/>
            <a:ext cx="959223" cy="959223"/>
          </a:xfrm>
          <a:prstGeom prst="star32">
            <a:avLst>
              <a:gd name="adj" fmla="val 45911"/>
            </a:avLst>
          </a:prstGeom>
          <a:solidFill>
            <a:srgbClr val="027ECA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형 화살표 8"/>
          <p:cNvSpPr/>
          <p:nvPr/>
        </p:nvSpPr>
        <p:spPr>
          <a:xfrm flipH="1">
            <a:off x="5411463" y="3004656"/>
            <a:ext cx="978408" cy="978408"/>
          </a:xfrm>
          <a:prstGeom prst="circularArrow">
            <a:avLst>
              <a:gd name="adj1" fmla="val 10037"/>
              <a:gd name="adj2" fmla="val 1142319"/>
              <a:gd name="adj3" fmla="val 18366837"/>
              <a:gd name="adj4" fmla="val 12832537"/>
              <a:gd name="adj5" fmla="val 125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62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8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1" presetClass="emph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AD5B8"/>
                                      </p:to>
                                    </p:animClr>
                                    <p:set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00"/>
                            </p:stCondLst>
                            <p:childTnLst>
                              <p:par>
                                <p:cTn id="3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2" grpId="0" animBg="1"/>
      <p:bldP spid="5" grpId="0" animBg="1"/>
      <p:bldP spid="6" grpId="0" animBg="1"/>
      <p:bldP spid="7" grpId="0" animBg="1"/>
      <p:bldP spid="7" grpId="1" animBg="1"/>
      <p:bldP spid="9" grpId="0" animBg="1"/>
      <p:bldP spid="9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2068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어떻게 설계할 것인지 내부 구조를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334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그룹 67"/>
          <p:cNvGrpSpPr/>
          <p:nvPr/>
        </p:nvGrpSpPr>
        <p:grpSpPr>
          <a:xfrm>
            <a:off x="8622933" y="1885967"/>
            <a:ext cx="2215711" cy="2628734"/>
            <a:chOff x="5987392" y="980124"/>
            <a:chExt cx="3672408" cy="4541756"/>
          </a:xfrm>
          <a:effectLst/>
        </p:grpSpPr>
        <p:grpSp>
          <p:nvGrpSpPr>
            <p:cNvPr id="107" name="그룹 106"/>
            <p:cNvGrpSpPr/>
            <p:nvPr/>
          </p:nvGrpSpPr>
          <p:grpSpPr>
            <a:xfrm>
              <a:off x="5987392" y="980124"/>
              <a:ext cx="3672408" cy="4541756"/>
              <a:chOff x="6876256" y="1407524"/>
              <a:chExt cx="4176464" cy="5117820"/>
            </a:xfrm>
          </p:grpSpPr>
          <p:sp>
            <p:nvSpPr>
              <p:cNvPr id="110" name="직사각형 109"/>
              <p:cNvSpPr/>
              <p:nvPr/>
            </p:nvSpPr>
            <p:spPr>
              <a:xfrm>
                <a:off x="6876256" y="1844824"/>
                <a:ext cx="4176464" cy="4680520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  <p:sp>
            <p:nvSpPr>
              <p:cNvPr id="111" name="직사각형 110"/>
              <p:cNvSpPr/>
              <p:nvPr/>
            </p:nvSpPr>
            <p:spPr>
              <a:xfrm>
                <a:off x="7759749" y="1407524"/>
                <a:ext cx="2520000" cy="751336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  <a:cs typeface="+mn-cs"/>
                  </a:rPr>
                  <a:t>출력 모듈</a:t>
                </a:r>
              </a:p>
            </p:txBody>
          </p:sp>
        </p:grpSp>
        <p:sp>
          <p:nvSpPr>
            <p:cNvPr id="108" name="타원 107"/>
            <p:cNvSpPr/>
            <p:nvPr/>
          </p:nvSpPr>
          <p:spPr>
            <a:xfrm>
              <a:off x="7212068" y="3665888"/>
              <a:ext cx="1368152" cy="1424345"/>
            </a:xfrm>
            <a:prstGeom prst="ellipse">
              <a:avLst/>
            </a:prstGeom>
            <a:solidFill>
              <a:srgbClr val="FFD966"/>
            </a:solidFill>
            <a:ln w="9525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RGB</a:t>
              </a:r>
            </a:p>
          </p:txBody>
        </p:sp>
        <p:sp>
          <p:nvSpPr>
            <p:cNvPr id="109" name="타원 108"/>
            <p:cNvSpPr/>
            <p:nvPr/>
          </p:nvSpPr>
          <p:spPr>
            <a:xfrm>
              <a:off x="7224084" y="2042033"/>
              <a:ext cx="1368152" cy="1424345"/>
            </a:xfrm>
            <a:prstGeom prst="ellipse">
              <a:avLst/>
            </a:prstGeom>
            <a:solidFill>
              <a:srgbClr val="FFD966"/>
            </a:solidFill>
            <a:ln w="9525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LCD</a:t>
              </a:r>
            </a:p>
          </p:txBody>
        </p:sp>
      </p:grpSp>
      <p:sp>
        <p:nvSpPr>
          <p:cNvPr id="69" name="직사각형 68"/>
          <p:cNvSpPr/>
          <p:nvPr/>
        </p:nvSpPr>
        <p:spPr>
          <a:xfrm>
            <a:off x="4728268" y="5131788"/>
            <a:ext cx="3892116" cy="1111977"/>
          </a:xfrm>
          <a:prstGeom prst="rect">
            <a:avLst/>
          </a:prstGeom>
          <a:solidFill>
            <a:srgbClr val="FFD966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</a:t>
            </a:r>
          </a:p>
        </p:txBody>
      </p:sp>
      <p:grpSp>
        <p:nvGrpSpPr>
          <p:cNvPr id="70" name="그룹 69"/>
          <p:cNvGrpSpPr/>
          <p:nvPr/>
        </p:nvGrpSpPr>
        <p:grpSpPr>
          <a:xfrm>
            <a:off x="2288470" y="1612688"/>
            <a:ext cx="2215711" cy="2982333"/>
            <a:chOff x="-3326793" y="1484482"/>
            <a:chExt cx="3156608" cy="4248774"/>
          </a:xfrm>
          <a:effectLst/>
        </p:grpSpPr>
        <p:sp>
          <p:nvSpPr>
            <p:cNvPr id="102" name="직사각형 101"/>
            <p:cNvSpPr/>
            <p:nvPr/>
          </p:nvSpPr>
          <p:spPr>
            <a:xfrm>
              <a:off x="-3326793" y="1759381"/>
              <a:ext cx="3156608" cy="3973875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103" name="타원 102"/>
            <p:cNvSpPr/>
            <p:nvPr/>
          </p:nvSpPr>
          <p:spPr>
            <a:xfrm>
              <a:off x="-3090980" y="4077072"/>
              <a:ext cx="1368152" cy="1369371"/>
            </a:xfrm>
            <a:prstGeom prst="ellipse">
              <a:avLst/>
            </a:prstGeom>
            <a:solidFill>
              <a:srgbClr val="FFD966"/>
            </a:solidFill>
            <a:ln w="9525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터치 </a:t>
              </a:r>
              <a:endPara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센서</a:t>
              </a:r>
            </a:p>
          </p:txBody>
        </p:sp>
        <p:sp>
          <p:nvSpPr>
            <p:cNvPr id="104" name="타원 103"/>
            <p:cNvSpPr/>
            <p:nvPr/>
          </p:nvSpPr>
          <p:spPr>
            <a:xfrm>
              <a:off x="-3090980" y="2166509"/>
              <a:ext cx="1368152" cy="1369371"/>
            </a:xfrm>
            <a:prstGeom prst="ellipse">
              <a:avLst/>
            </a:prstGeom>
            <a:solidFill>
              <a:srgbClr val="FFD966"/>
            </a:solidFill>
            <a:ln w="9525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감지</a:t>
              </a:r>
              <a:endPara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센서</a:t>
              </a:r>
            </a:p>
          </p:txBody>
        </p:sp>
        <p:sp>
          <p:nvSpPr>
            <p:cNvPr id="105" name="타원 104"/>
            <p:cNvSpPr/>
            <p:nvPr/>
          </p:nvSpPr>
          <p:spPr>
            <a:xfrm>
              <a:off x="-1754361" y="3148673"/>
              <a:ext cx="1368152" cy="1369371"/>
            </a:xfrm>
            <a:prstGeom prst="ellipse">
              <a:avLst/>
            </a:prstGeom>
            <a:solidFill>
              <a:srgbClr val="FFD966"/>
            </a:solidFill>
            <a:ln w="9525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가변</a:t>
              </a:r>
              <a:endPara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저항</a:t>
              </a:r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-2700808" y="1484482"/>
              <a:ext cx="1904638" cy="549798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입력 모듈</a:t>
              </a:r>
            </a:p>
          </p:txBody>
        </p:sp>
      </p:grpSp>
      <p:sp>
        <p:nvSpPr>
          <p:cNvPr id="71" name="직사각형 70"/>
          <p:cNvSpPr/>
          <p:nvPr/>
        </p:nvSpPr>
        <p:spPr>
          <a:xfrm>
            <a:off x="5082304" y="955822"/>
            <a:ext cx="3083209" cy="3790831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5284481" y="2320310"/>
            <a:ext cx="909799" cy="50565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전원 모듈</a:t>
            </a:r>
          </a:p>
        </p:txBody>
      </p:sp>
      <p:sp>
        <p:nvSpPr>
          <p:cNvPr id="73" name="직사각형 72"/>
          <p:cNvSpPr/>
          <p:nvPr/>
        </p:nvSpPr>
        <p:spPr>
          <a:xfrm>
            <a:off x="6194281" y="2977387"/>
            <a:ext cx="909799" cy="50565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밝기 모듈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7104080" y="3685009"/>
            <a:ext cx="909799" cy="50565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색상 모듈</a:t>
            </a:r>
          </a:p>
        </p:txBody>
      </p:sp>
      <p:grpSp>
        <p:nvGrpSpPr>
          <p:cNvPr id="75" name="그룹 74"/>
          <p:cNvGrpSpPr/>
          <p:nvPr/>
        </p:nvGrpSpPr>
        <p:grpSpPr>
          <a:xfrm>
            <a:off x="1847461" y="2546322"/>
            <a:ext cx="2880807" cy="2907954"/>
            <a:chOff x="-1908720" y="2382534"/>
            <a:chExt cx="4104136" cy="4142810"/>
          </a:xfrm>
          <a:effectLst/>
        </p:grpSpPr>
        <p:cxnSp>
          <p:nvCxnSpPr>
            <p:cNvPr id="99" name="직선 연결선 98"/>
            <p:cNvCxnSpPr/>
            <p:nvPr/>
          </p:nvCxnSpPr>
          <p:spPr>
            <a:xfrm flipH="1">
              <a:off x="-1908720" y="6525344"/>
              <a:ext cx="4104136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100" name="직선 연결선 99"/>
            <p:cNvCxnSpPr/>
            <p:nvPr/>
          </p:nvCxnSpPr>
          <p:spPr>
            <a:xfrm flipV="1">
              <a:off x="-1908720" y="2400842"/>
              <a:ext cx="0" cy="4124502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101" name="직선 화살표 연결선 100"/>
            <p:cNvCxnSpPr/>
            <p:nvPr/>
          </p:nvCxnSpPr>
          <p:spPr>
            <a:xfrm>
              <a:off x="-1908720" y="2382534"/>
              <a:ext cx="864096" cy="0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76" name="그룹 75"/>
          <p:cNvGrpSpPr/>
          <p:nvPr/>
        </p:nvGrpSpPr>
        <p:grpSpPr>
          <a:xfrm>
            <a:off x="2934166" y="4342299"/>
            <a:ext cx="1794102" cy="1345478"/>
            <a:chOff x="-360548" y="4941168"/>
            <a:chExt cx="2555964" cy="1916832"/>
          </a:xfrm>
          <a:effectLst/>
        </p:grpSpPr>
        <p:cxnSp>
          <p:nvCxnSpPr>
            <p:cNvPr id="97" name="직선 연결선 96"/>
            <p:cNvCxnSpPr>
              <a:stCxn id="69" idx="1"/>
            </p:cNvCxnSpPr>
            <p:nvPr/>
          </p:nvCxnSpPr>
          <p:spPr>
            <a:xfrm flipH="1">
              <a:off x="-360548" y="6858000"/>
              <a:ext cx="2555964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8" name="직선 화살표 연결선 97"/>
            <p:cNvCxnSpPr/>
            <p:nvPr/>
          </p:nvCxnSpPr>
          <p:spPr>
            <a:xfrm flipV="1">
              <a:off x="-360548" y="4941168"/>
              <a:ext cx="0" cy="1916832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77" name="그룹 76"/>
          <p:cNvGrpSpPr/>
          <p:nvPr/>
        </p:nvGrpSpPr>
        <p:grpSpPr>
          <a:xfrm>
            <a:off x="3885246" y="3690629"/>
            <a:ext cx="843022" cy="2269091"/>
            <a:chOff x="994407" y="4012769"/>
            <a:chExt cx="1201009" cy="3232655"/>
          </a:xfrm>
          <a:effectLst/>
        </p:grpSpPr>
        <p:cxnSp>
          <p:nvCxnSpPr>
            <p:cNvPr id="95" name="직선 연결선 94"/>
            <p:cNvCxnSpPr/>
            <p:nvPr/>
          </p:nvCxnSpPr>
          <p:spPr>
            <a:xfrm flipH="1">
              <a:off x="994407" y="7245424"/>
              <a:ext cx="1201009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6" name="직선 화살표 연결선 95"/>
            <p:cNvCxnSpPr/>
            <p:nvPr/>
          </p:nvCxnSpPr>
          <p:spPr>
            <a:xfrm flipV="1">
              <a:off x="994407" y="4012769"/>
              <a:ext cx="0" cy="3232655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78" name="직사각형 77"/>
          <p:cNvSpPr/>
          <p:nvPr/>
        </p:nvSpPr>
        <p:spPr>
          <a:xfrm>
            <a:off x="5952768" y="762863"/>
            <a:ext cx="1336918" cy="385919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프로세서</a:t>
            </a:r>
          </a:p>
        </p:txBody>
      </p:sp>
      <p:cxnSp>
        <p:nvCxnSpPr>
          <p:cNvPr id="79" name="직선 화살표 연결선 78"/>
          <p:cNvCxnSpPr>
            <a:stCxn id="104" idx="6"/>
          </p:cNvCxnSpPr>
          <p:nvPr/>
        </p:nvCxnSpPr>
        <p:spPr>
          <a:xfrm flipV="1">
            <a:off x="3414338" y="2546322"/>
            <a:ext cx="1870143" cy="2570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0" name="직선 화살표 연결선 79"/>
          <p:cNvCxnSpPr/>
          <p:nvPr/>
        </p:nvCxnSpPr>
        <p:spPr>
          <a:xfrm>
            <a:off x="4352548" y="3200334"/>
            <a:ext cx="1841733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1" name="직선 화살표 연결선 80"/>
          <p:cNvCxnSpPr>
            <a:stCxn id="103" idx="6"/>
          </p:cNvCxnSpPr>
          <p:nvPr/>
        </p:nvCxnSpPr>
        <p:spPr>
          <a:xfrm flipV="1">
            <a:off x="3414338" y="3887399"/>
            <a:ext cx="3689742" cy="2570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2" name="꺾인 연결선 81"/>
          <p:cNvCxnSpPr>
            <a:stCxn id="72" idx="3"/>
            <a:endCxn id="109" idx="2"/>
          </p:cNvCxnSpPr>
          <p:nvPr/>
        </p:nvCxnSpPr>
        <p:spPr>
          <a:xfrm>
            <a:off x="6194280" y="2573138"/>
            <a:ext cx="3174799" cy="339654"/>
          </a:xfrm>
          <a:prstGeom prst="bentConnector3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3" name="꺾인 연결선 82"/>
          <p:cNvCxnSpPr>
            <a:stCxn id="73" idx="3"/>
          </p:cNvCxnSpPr>
          <p:nvPr/>
        </p:nvCxnSpPr>
        <p:spPr>
          <a:xfrm>
            <a:off x="7104080" y="3230215"/>
            <a:ext cx="2264998" cy="460414"/>
          </a:xfrm>
          <a:prstGeom prst="bentConnector3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84" name="직선 화살표 연결선 83"/>
          <p:cNvCxnSpPr/>
          <p:nvPr/>
        </p:nvCxnSpPr>
        <p:spPr>
          <a:xfrm>
            <a:off x="8013880" y="3937837"/>
            <a:ext cx="1355199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85" name="직사각형 84"/>
          <p:cNvSpPr/>
          <p:nvPr/>
        </p:nvSpPr>
        <p:spPr>
          <a:xfrm>
            <a:off x="5284481" y="1309633"/>
            <a:ext cx="2729398" cy="688973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FFD96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시간</a:t>
            </a: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온도</a:t>
            </a: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습도</a:t>
            </a:r>
          </a:p>
        </p:txBody>
      </p:sp>
      <p:cxnSp>
        <p:nvCxnSpPr>
          <p:cNvPr id="86" name="꺾인 연결선 85"/>
          <p:cNvCxnSpPr/>
          <p:nvPr/>
        </p:nvCxnSpPr>
        <p:spPr>
          <a:xfrm>
            <a:off x="8013880" y="1654120"/>
            <a:ext cx="1355199" cy="1070295"/>
          </a:xfrm>
          <a:prstGeom prst="bentConnector3">
            <a:avLst>
              <a:gd name="adj1" fmla="val 34871"/>
            </a:avLst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grpSp>
        <p:nvGrpSpPr>
          <p:cNvPr id="87" name="그룹 86"/>
          <p:cNvGrpSpPr/>
          <p:nvPr/>
        </p:nvGrpSpPr>
        <p:grpSpPr>
          <a:xfrm>
            <a:off x="8622933" y="2875691"/>
            <a:ext cx="2726878" cy="2578585"/>
            <a:chOff x="7743942" y="2851769"/>
            <a:chExt cx="3884842" cy="3673575"/>
          </a:xfrm>
          <a:effectLst/>
        </p:grpSpPr>
        <p:cxnSp>
          <p:nvCxnSpPr>
            <p:cNvPr id="92" name="직선 연결선 91"/>
            <p:cNvCxnSpPr/>
            <p:nvPr/>
          </p:nvCxnSpPr>
          <p:spPr>
            <a:xfrm>
              <a:off x="9982928" y="2851769"/>
              <a:ext cx="1645856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3" name="직선 연결선 92"/>
            <p:cNvCxnSpPr/>
            <p:nvPr/>
          </p:nvCxnSpPr>
          <p:spPr>
            <a:xfrm>
              <a:off x="11628784" y="2851769"/>
              <a:ext cx="0" cy="3673575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4" name="직선 화살표 연결선 93"/>
            <p:cNvCxnSpPr/>
            <p:nvPr/>
          </p:nvCxnSpPr>
          <p:spPr>
            <a:xfrm flipH="1">
              <a:off x="7743942" y="6525344"/>
              <a:ext cx="3884842" cy="0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88" name="그룹 87"/>
          <p:cNvGrpSpPr/>
          <p:nvPr/>
        </p:nvGrpSpPr>
        <p:grpSpPr>
          <a:xfrm>
            <a:off x="8622933" y="3852667"/>
            <a:ext cx="2019257" cy="1955420"/>
            <a:chOff x="7743942" y="4243616"/>
            <a:chExt cx="2876730" cy="2785784"/>
          </a:xfrm>
          <a:effectLst/>
        </p:grpSpPr>
        <p:cxnSp>
          <p:nvCxnSpPr>
            <p:cNvPr id="89" name="직선 연결선 88"/>
            <p:cNvCxnSpPr>
              <a:stCxn id="108" idx="6"/>
            </p:cNvCxnSpPr>
            <p:nvPr/>
          </p:nvCxnSpPr>
          <p:spPr>
            <a:xfrm>
              <a:off x="9972600" y="4243616"/>
              <a:ext cx="648072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0" name="직선 연결선 89"/>
            <p:cNvCxnSpPr/>
            <p:nvPr/>
          </p:nvCxnSpPr>
          <p:spPr>
            <a:xfrm>
              <a:off x="10603823" y="4265472"/>
              <a:ext cx="16849" cy="2763928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1" name="직선 화살표 연결선 90"/>
            <p:cNvCxnSpPr/>
            <p:nvPr/>
          </p:nvCxnSpPr>
          <p:spPr>
            <a:xfrm flipH="1">
              <a:off x="7743942" y="7029400"/>
              <a:ext cx="2876730" cy="0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2154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032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1491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제작하는데 필요한 부품과 가격을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61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568643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충전기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TA1304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6,900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배터리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(400mAh)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TSP13851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5,800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endParaRPr lang="en-US" altLang="ko-KR" baseline="0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pic>
        <p:nvPicPr>
          <p:cNvPr id="1026" name="Picture 2" descr="http://img.dxcdn.com/productimages/sku_417961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186" y="4469494"/>
            <a:ext cx="1254764" cy="125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rtrobot.co.kr/web/product/img/1304_M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491" y="1767125"/>
            <a:ext cx="1700444" cy="127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artrobot.co.kr/web/product/img/13857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475" y="3117113"/>
            <a:ext cx="1242186" cy="124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42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719612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터치 센서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TTB223B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I2C LCD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2" name="Picture 8" descr="http://www.devicemart.co.kr/skin/goods/large/132742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329" y="1772204"/>
            <a:ext cx="1697586" cy="127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vctec.co.kr/web/product/big/201610/10402_shop1_78344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771" y="3150186"/>
            <a:ext cx="1232701" cy="123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www.devicemart.co.kr/skin/goods/large/132745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221" y="4487679"/>
            <a:ext cx="1619802" cy="121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049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005530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온습도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센서</a:t>
                      </a:r>
                      <a:endParaRPr lang="en-US" altLang="ko-KR" baseline="0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baseline="0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DHT11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 x 2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 x 2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5,000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가변저항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4" name="Picture 10" descr="https://ae01.alicdn.com/kf/HTB115kpNXXXXXbpXFXXq6xXFXXXS/5pcs-lot-DHT-11-Temperature-and-humidity-sensor-module-DHT11-electronic-building-blocks.jpg_640x64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1754089"/>
            <a:ext cx="1289939" cy="127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devicemart.co.kr/skin/goods/large/132785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178" y="3124874"/>
            <a:ext cx="1673265" cy="125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artrobot.co.kr/web/product/img/09806-0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4472747"/>
            <a:ext cx="1289939" cy="128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792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821464"/>
              </p:ext>
            </p:extLst>
          </p:nvPr>
        </p:nvGraphicFramePr>
        <p:xfrm>
          <a:off x="2619827" y="1326151"/>
          <a:ext cx="8119891" cy="4456089"/>
        </p:xfrm>
        <a:graphic>
          <a:graphicData uri="http://schemas.openxmlformats.org/drawingml/2006/table">
            <a:tbl>
              <a:tblPr firstRow="1" lastRow="1" bandRow="1">
                <a:tableStyleId>{775DCB02-9BB8-47FD-8907-85C794F793BA}</a:tableStyleId>
              </a:tblPr>
              <a:tblGrid>
                <a:gridCol w="5704052">
                  <a:extLst>
                    <a:ext uri="{9D8B030D-6E8A-4147-A177-3AD203B41FA5}">
                      <a16:colId xmlns:a16="http://schemas.microsoft.com/office/drawing/2014/main" val="3117056366"/>
                    </a:ext>
                  </a:extLst>
                </a:gridCol>
                <a:gridCol w="2415839">
                  <a:extLst>
                    <a:ext uri="{9D8B030D-6E8A-4147-A177-3AD203B41FA5}">
                      <a16:colId xmlns:a16="http://schemas.microsoft.com/office/drawing/2014/main" val="25861693"/>
                    </a:ext>
                  </a:extLst>
                </a:gridCol>
              </a:tblGrid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5758100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충전기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TA1304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6,900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68035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배터리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(400mAh)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TSP13851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5,800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048187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43978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터치 센서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TTB223B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14971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4309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LCD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9085410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온습도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센서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DHT11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836352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 x 2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 x 2 = 5000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738553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가변저항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5951"/>
                  </a:ext>
                </a:extLst>
              </a:tr>
              <a:tr h="4050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합계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32,458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2005049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84710" y="5818100"/>
            <a:ext cx="1159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배송비</a:t>
            </a:r>
            <a:r>
              <a:rPr lang="ko-KR" alt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제외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70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2342" y="3013501"/>
            <a:ext cx="1689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Q &amp; A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4393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24896" y="3675977"/>
            <a:ext cx="3142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감사합니다</a:t>
            </a:r>
            <a:r>
              <a:rPr lang="en-US" altLang="ko-KR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" y="0"/>
            <a:ext cx="12191999" cy="33963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51040" y="2368975"/>
            <a:ext cx="7689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지금까지 </a:t>
            </a: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조의 발표였습니다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905554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/>
          <p:cNvGrpSpPr/>
          <p:nvPr/>
        </p:nvGrpSpPr>
        <p:grpSpPr>
          <a:xfrm>
            <a:off x="4876500" y="639104"/>
            <a:ext cx="6540759" cy="1017322"/>
            <a:chOff x="5187819" y="676288"/>
            <a:chExt cx="6540759" cy="1017322"/>
          </a:xfrm>
          <a:solidFill>
            <a:srgbClr val="FFD966"/>
          </a:solidFill>
        </p:grpSpPr>
        <p:sp>
          <p:nvSpPr>
            <p:cNvPr id="4" name="직사각형 3"/>
            <p:cNvSpPr/>
            <p:nvPr/>
          </p:nvSpPr>
          <p:spPr>
            <a:xfrm>
              <a:off x="5187819" y="676288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307494" y="815616"/>
              <a:ext cx="446147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소개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전체적인 모습을 간략하게 소개합니다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57730" y="769450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4876500" y="1775127"/>
            <a:ext cx="6540759" cy="1017322"/>
            <a:chOff x="5187819" y="1786772"/>
            <a:chExt cx="6540759" cy="1017322"/>
          </a:xfrm>
          <a:solidFill>
            <a:srgbClr val="FFD966"/>
          </a:solidFill>
        </p:grpSpPr>
        <p:sp>
          <p:nvSpPr>
            <p:cNvPr id="7" name="직사각형 6"/>
            <p:cNvSpPr/>
            <p:nvPr/>
          </p:nvSpPr>
          <p:spPr>
            <a:xfrm>
              <a:off x="5187819" y="1786772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7494" y="1926100"/>
              <a:ext cx="3353803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기능 설명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탑재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될</a:t>
              </a:r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기능을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57730" y="1879934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4876500" y="2911150"/>
            <a:ext cx="6540759" cy="1017322"/>
            <a:chOff x="5187819" y="2897256"/>
            <a:chExt cx="6540759" cy="1017322"/>
          </a:xfrm>
          <a:solidFill>
            <a:srgbClr val="FFD966"/>
          </a:solidFill>
        </p:grpSpPr>
        <p:sp>
          <p:nvSpPr>
            <p:cNvPr id="10" name="직사각형 9"/>
            <p:cNvSpPr/>
            <p:nvPr/>
          </p:nvSpPr>
          <p:spPr>
            <a:xfrm>
              <a:off x="5187819" y="2897256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307494" y="3036584"/>
              <a:ext cx="5206875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설계도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어떻게 설계할 것인지 내부 구조를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57730" y="2990418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3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4876500" y="4047173"/>
            <a:ext cx="6540759" cy="1017322"/>
            <a:chOff x="5187819" y="4007740"/>
            <a:chExt cx="6540759" cy="1017322"/>
          </a:xfrm>
          <a:solidFill>
            <a:srgbClr val="FFD966"/>
          </a:solidFill>
        </p:grpSpPr>
        <p:sp>
          <p:nvSpPr>
            <p:cNvPr id="13" name="직사각형 12"/>
            <p:cNvSpPr/>
            <p:nvPr/>
          </p:nvSpPr>
          <p:spPr>
            <a:xfrm>
              <a:off x="5187819" y="400774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7494" y="4147068"/>
              <a:ext cx="5149167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부품 견적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제작하는데 필요한 부품과 가격을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57730" y="410090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4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876500" y="5183195"/>
            <a:ext cx="6540759" cy="1017322"/>
            <a:chOff x="5187819" y="5164390"/>
            <a:chExt cx="6540759" cy="1017322"/>
          </a:xfrm>
          <a:solidFill>
            <a:srgbClr val="FFD966"/>
          </a:solidFill>
        </p:grpSpPr>
        <p:sp>
          <p:nvSpPr>
            <p:cNvPr id="18" name="직사각형 17"/>
            <p:cNvSpPr/>
            <p:nvPr/>
          </p:nvSpPr>
          <p:spPr>
            <a:xfrm>
              <a:off x="5187819" y="516439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494" y="5303718"/>
              <a:ext cx="383149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 &amp; A</a:t>
              </a: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설계에 관한 질의응답 시간입니다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357730" y="525755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5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31188" y="3013501"/>
            <a:ext cx="1303562" cy="83099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4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목차</a:t>
            </a:r>
            <a:endParaRPr lang="ko-KR" altLang="en-US" sz="4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0308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44614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제품의 전체적인 모습을 간략하게 소개합니다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6978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683" y="291617"/>
            <a:ext cx="2887854" cy="339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임시로 디자인되었으며</a:t>
            </a:r>
            <a:r>
              <a:rPr lang="en-US" altLang="ko-KR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추후에 </a:t>
            </a:r>
            <a:r>
              <a:rPr lang="ko-KR" altLang="en-US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디자인이 변경될 수 있습니다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7912160" y="-545586"/>
            <a:ext cx="3034145" cy="6300824"/>
            <a:chOff x="7912160" y="-545586"/>
            <a:chExt cx="3034145" cy="6300824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8052286" y="3018875"/>
              <a:ext cx="2716736" cy="2716736"/>
            </a:xfrm>
            <a:prstGeom prst="roundRect">
              <a:avLst>
                <a:gd name="adj" fmla="val 8174"/>
              </a:avLst>
            </a:prstGeom>
            <a:solidFill>
              <a:srgbClr val="0070C0"/>
            </a:solidFill>
            <a:ln>
              <a:noFill/>
            </a:ln>
            <a:scene3d>
              <a:camera prst="perspectiveRelaxedModerately" fov="2700000">
                <a:rot lat="19377813" lon="2430000" rev="18274550"/>
              </a:camera>
              <a:lightRig rig="balanced" dir="t"/>
            </a:scene3d>
            <a:sp3d extrusionH="1016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9145499" y="3692207"/>
              <a:ext cx="548804" cy="548804"/>
            </a:xfrm>
            <a:prstGeom prst="roundRect">
              <a:avLst>
                <a:gd name="adj" fmla="val 8174"/>
              </a:avLst>
            </a:prstGeom>
            <a:solidFill>
              <a:srgbClr val="FFFF00"/>
            </a:solidFill>
            <a:ln>
              <a:noFill/>
            </a:ln>
            <a:scene3d>
              <a:camera prst="perspectiveRelaxedModerately">
                <a:rot lat="19377807" lon="2447241" rev="18274547"/>
              </a:camera>
              <a:lightRig rig="balanced" dir="t"/>
            </a:scene3d>
            <a:sp3d extrusionH="635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7912160" y="-545586"/>
              <a:ext cx="3034145" cy="3034145"/>
            </a:xfrm>
            <a:prstGeom prst="roundRect">
              <a:avLst>
                <a:gd name="adj" fmla="val 8174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perspectiveRelaxedModerately">
                <a:rot lat="18938974" lon="3487554" rev="17591896"/>
              </a:camera>
              <a:lightRig rig="balanced" dir="t"/>
            </a:scene3d>
            <a:sp3d extrusionH="3810000" prstMaterial="translucentPowder">
              <a:bevelT w="254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929418" y="5108485"/>
              <a:ext cx="1079230" cy="2939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300281" y="5461302"/>
              <a:ext cx="337504" cy="29393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350234" y="2358624"/>
            <a:ext cx="4342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아두이노를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활용한 다기능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0075" y="2268371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50234" y="2910542"/>
            <a:ext cx="4160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후면에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연결하여 충전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99087" y="282028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50234" y="3458260"/>
            <a:ext cx="4777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무드등의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8097" y="3368007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50234" y="4010178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프린터로 외관 제작 예정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6344" y="3919925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51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xit" presetSubtype="3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임시로 디자인되었으며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추후에 디자인이 변경될 수 있습니다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3463615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63615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364024" y="5188593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841070" y="5663343"/>
            <a:ext cx="358968" cy="35896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4724719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7333806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33806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8594910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8597251" y="5620871"/>
            <a:ext cx="589330" cy="2943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포인트가 32개인 별 43"/>
          <p:cNvSpPr/>
          <p:nvPr/>
        </p:nvSpPr>
        <p:spPr>
          <a:xfrm>
            <a:off x="7687466" y="5359141"/>
            <a:ext cx="556126" cy="556126"/>
          </a:xfrm>
          <a:prstGeom prst="star32">
            <a:avLst>
              <a:gd name="adj" fmla="val 47489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36025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450560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407639" y="2984592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LED(3W)</a:t>
            </a:r>
          </a:p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x2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" name="직선 화살표 연결선 3"/>
          <p:cNvCxnSpPr>
            <a:stCxn id="46" idx="2"/>
          </p:cNvCxnSpPr>
          <p:nvPr/>
        </p:nvCxnSpPr>
        <p:spPr>
          <a:xfrm flipH="1">
            <a:off x="5200038" y="3630923"/>
            <a:ext cx="1758393" cy="74354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46" idx="2"/>
          </p:cNvCxnSpPr>
          <p:nvPr/>
        </p:nvCxnSpPr>
        <p:spPr>
          <a:xfrm>
            <a:off x="6958431" y="3630923"/>
            <a:ext cx="1736423" cy="74354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78392" y="4573512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I2C LCD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736808" y="5658161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392966" y="2672303"/>
            <a:ext cx="17700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기기 내부에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인식 센서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탑재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위치 미결정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06905" y="558708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844576" y="4573512"/>
            <a:ext cx="1024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가변저항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478972" y="165091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반투명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5" name="직선 화살표 연결선 54"/>
          <p:cNvCxnSpPr>
            <a:stCxn id="54" idx="2"/>
          </p:cNvCxnSpPr>
          <p:nvPr/>
        </p:nvCxnSpPr>
        <p:spPr>
          <a:xfrm flipH="1">
            <a:off x="5891547" y="2020246"/>
            <a:ext cx="1066884" cy="57829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4" idx="2"/>
          </p:cNvCxnSpPr>
          <p:nvPr/>
        </p:nvCxnSpPr>
        <p:spPr>
          <a:xfrm>
            <a:off x="6958431" y="2020246"/>
            <a:ext cx="1066883" cy="595015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0" idx="3"/>
          </p:cNvCxnSpPr>
          <p:nvPr/>
        </p:nvCxnSpPr>
        <p:spPr>
          <a:xfrm flipV="1">
            <a:off x="2819157" y="5842501"/>
            <a:ext cx="2194603" cy="32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49" idx="3"/>
          </p:cNvCxnSpPr>
          <p:nvPr/>
        </p:nvCxnSpPr>
        <p:spPr>
          <a:xfrm>
            <a:off x="2777576" y="4758178"/>
            <a:ext cx="2265091" cy="61988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53" idx="1"/>
          </p:cNvCxnSpPr>
          <p:nvPr/>
        </p:nvCxnSpPr>
        <p:spPr>
          <a:xfrm flipH="1">
            <a:off x="7965530" y="4758178"/>
            <a:ext cx="2879046" cy="883619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52" idx="1"/>
          </p:cNvCxnSpPr>
          <p:nvPr/>
        </p:nvCxnSpPr>
        <p:spPr>
          <a:xfrm flipH="1">
            <a:off x="8890744" y="5771753"/>
            <a:ext cx="1916161" cy="563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0886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33538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탑재될 기능을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366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3247399" y="3160148"/>
            <a:ext cx="2722354" cy="4057621"/>
            <a:chOff x="3247399" y="3160148"/>
            <a:chExt cx="2722354" cy="4057621"/>
          </a:xfrm>
        </p:grpSpPr>
        <p:sp>
          <p:nvSpPr>
            <p:cNvPr id="6" name="타원 5"/>
            <p:cNvSpPr/>
            <p:nvPr/>
          </p:nvSpPr>
          <p:spPr>
            <a:xfrm>
              <a:off x="3836700" y="3160148"/>
              <a:ext cx="1486570" cy="148657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현 25"/>
            <p:cNvSpPr/>
            <p:nvPr/>
          </p:nvSpPr>
          <p:spPr>
            <a:xfrm rot="6736450">
              <a:off x="3247399" y="4495415"/>
              <a:ext cx="2722354" cy="2722354"/>
            </a:xfrm>
            <a:prstGeom prst="chor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676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인체 감지 센서를 통한 전원 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ON/OFF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0075" y="979999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4" name="Picture 2" descr="C:\Users\t-dantay\Documents\First24\cursorhand1.png"/>
          <p:cNvPicPr>
            <a:picLocks noChangeAspect="1" noChangeArrowheads="1"/>
          </p:cNvPicPr>
          <p:nvPr>
            <p:custDataLst>
              <p:custData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540" y="2909161"/>
            <a:ext cx="938506" cy="107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양쪽 모서리가 둥근 사각형 2"/>
          <p:cNvSpPr/>
          <p:nvPr/>
        </p:nvSpPr>
        <p:spPr>
          <a:xfrm>
            <a:off x="8852808" y="3160148"/>
            <a:ext cx="807505" cy="1011936"/>
          </a:xfrm>
          <a:prstGeom prst="round2SameRect">
            <a:avLst>
              <a:gd name="adj1" fmla="val 8896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852808" y="4159892"/>
            <a:ext cx="807505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994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0261 0.00301 0.10795 0.08635 0.125 0.12454 C 0.14193 0.16297 0.15339 0.29028 0.10157 0.22963 C 0.15391 0.27524 0.1444 0.16968 0.12735 0.13149 C 0.11042 0.09306 -0.00286 -0.00324 -0.00013 -0.00023 Z " pathEditMode="relative" rAng="0" ptsTypes="AAAAA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1229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9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9900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9900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20138" y="860647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520138" y="4767948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405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LED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색상 변경 가능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99087" y="97999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420547" y="4993341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8897593" y="5468091"/>
            <a:ext cx="358968" cy="35896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388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6" presetClass="emph" presetSubtype="0" repeatCount="6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" presetClass="emph" presetSubtype="1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hsl" dir="ccw">
                                      <p:cBhvr>
                                        <p:cTn id="2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2" grpId="0" animBg="1"/>
      <p:bldP spid="5" grpId="0" animBg="1"/>
      <p:bldP spid="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087903" y="-8126020"/>
            <a:ext cx="8657128" cy="14111320"/>
            <a:chOff x="7520138" y="860647"/>
            <a:chExt cx="3119440" cy="5084761"/>
          </a:xfrm>
        </p:grpSpPr>
        <p:sp>
          <p:nvSpPr>
            <p:cNvPr id="3" name="양쪽 모서리가 둥근 사각형 2"/>
            <p:cNvSpPr/>
            <p:nvPr/>
          </p:nvSpPr>
          <p:spPr>
            <a:xfrm>
              <a:off x="7520138" y="860647"/>
              <a:ext cx="3119440" cy="3909164"/>
            </a:xfrm>
            <a:prstGeom prst="round2SameRect">
              <a:avLst>
                <a:gd name="adj1" fmla="val 7471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7520138" y="4767948"/>
              <a:ext cx="3119440" cy="117746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8420547" y="4993341"/>
              <a:ext cx="1318621" cy="36333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8897593" y="5468091"/>
              <a:ext cx="358968" cy="358968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68948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현재 시간과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온습도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센서로 받은 온도와 습도 데이터를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LCD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화면에서 파악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전원이 꺼져도 시간 유지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(Real Time Clock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8097" y="979999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6735" y="33637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17/11/10 12:00</a:t>
            </a:r>
          </a:p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24ºC 40%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469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Props1.xml><?xml version="1.0" encoding="utf-8"?>
<ds:datastoreItem xmlns:ds="http://schemas.openxmlformats.org/officeDocument/2006/customXml" ds:itemID="{54BF2E59-4AD2-4A89-B7A4-B8BE4BF99F1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420</Words>
  <Application>Microsoft Office PowerPoint</Application>
  <PresentationFormat>와이드스크린</PresentationFormat>
  <Paragraphs>173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나눔스퀘어 Light</vt:lpstr>
      <vt:lpstr>나눔스퀘어</vt:lpstr>
      <vt:lpstr>맑은 고딕</vt:lpstr>
      <vt:lpstr>Arial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김성찬</dc:creator>
  <cp:lastModifiedBy>김성찬</cp:lastModifiedBy>
  <cp:revision>73</cp:revision>
  <dcterms:created xsi:type="dcterms:W3CDTF">2017-11-09T09:58:23Z</dcterms:created>
  <dcterms:modified xsi:type="dcterms:W3CDTF">2017-11-09T14:47:04Z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